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eg" ContentType="image/jpeg"/>
  <Override PartName="/ppt/media/image53.jpeg" ContentType="image/jpeg"/>
  <Override PartName="/ppt/media/image1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34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52.jpeg" ContentType="image/jpeg"/>
  <Override PartName="/ppt/media/image18.png" ContentType="image/png"/>
  <Override PartName="/ppt/media/image22.png" ContentType="image/png"/>
  <Override PartName="/ppt/media/image19.jpeg" ContentType="image/jpeg"/>
  <Override PartName="/ppt/media/image40.jpeg" ContentType="image/jpeg"/>
  <Override PartName="/ppt/media/image20.png" ContentType="image/png"/>
  <Override PartName="/ppt/media/image21.png" ContentType="image/png"/>
  <Override PartName="/ppt/media/image47.jpeg" ContentType="image/jpeg"/>
  <Override PartName="/ppt/media/image23.png" ContentType="image/png"/>
  <Override PartName="/ppt/media/image24.png" ContentType="image/pn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png" ContentType="image/png"/>
  <Override PartName="/ppt/media/image32.jpeg" ContentType="image/jpeg"/>
  <Override PartName="/ppt/media/image33.jpeg" ContentType="image/jpeg"/>
  <Override PartName="/ppt/media/image35.jpeg" ContentType="image/jpeg"/>
  <Override PartName="/ppt/media/image36.png" ContentType="image/png"/>
  <Override PartName="/ppt/media/image39.jpeg" ContentType="image/jpeg"/>
  <Override PartName="/ppt/media/image41.png" ContentType="image/pn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wmf" ContentType="image/x-wmf"/>
  <Override PartName="/ppt/media/image54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hyperlink" Target="file:///C:/Users/paulo.jansen/Desktop/2018%2002%2004%20apresentacao%20rede%20eco.ppt" TargetMode="External"/><Relationship Id="rId3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4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4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slideLayout" Target="../slideLayouts/slideLayout4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28600" y="4648320"/>
            <a:ext cx="4550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Shape 179" descr=""/>
          <p:cNvPicPr/>
          <p:nvPr/>
        </p:nvPicPr>
        <p:blipFill>
          <a:blip r:embed="rId1"/>
          <a:stretch/>
        </p:blipFill>
        <p:spPr>
          <a:xfrm>
            <a:off x="-304920" y="5464080"/>
            <a:ext cx="9675360" cy="1485360"/>
          </a:xfrm>
          <a:prstGeom prst="rect">
            <a:avLst/>
          </a:prstGeom>
          <a:ln>
            <a:noFill/>
          </a:ln>
        </p:spPr>
      </p:pic>
      <p:pic>
        <p:nvPicPr>
          <p:cNvPr id="192" name="Shape 180" descr=""/>
          <p:cNvPicPr/>
          <p:nvPr/>
        </p:nvPicPr>
        <p:blipFill>
          <a:blip r:embed="rId2"/>
          <a:stretch/>
        </p:blipFill>
        <p:spPr>
          <a:xfrm>
            <a:off x="2973240" y="1066680"/>
            <a:ext cx="3195000" cy="307908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1943280" y="4648320"/>
            <a:ext cx="5255640" cy="57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20c22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www.redeecologicario.org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 thruBlk="true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7200" y="685800"/>
            <a:ext cx="8227440" cy="543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Um produto exclusivo da Rede!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um caderno ecológico confeccionado a partir do reaproveitamento de folhas e papelões, que seriam descartados. O conteúdo foi elaborado pela comissão de cozinha e tem muitos ensinamentos sobre uma outra forma de cozinhar que leva em conta ingredientes e produtos de cada região, a sazonalidade e o respeito pelas culturas alimentares locais.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m 1" descr=""/>
          <p:cNvPicPr/>
          <p:nvPr/>
        </p:nvPicPr>
        <p:blipFill>
          <a:blip r:embed="rId1"/>
          <a:stretch/>
        </p:blipFill>
        <p:spPr>
          <a:xfrm>
            <a:off x="1981080" y="152280"/>
            <a:ext cx="4857840" cy="647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0" y="1197000"/>
            <a:ext cx="9141840" cy="47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Pedidos - Encomendas - Entregas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304920" y="2819520"/>
            <a:ext cx="1369440" cy="683640"/>
          </a:xfrm>
          <a:prstGeom prst="roundRect">
            <a:avLst>
              <a:gd name="adj" fmla="val 16667"/>
            </a:avLst>
          </a:prstGeom>
          <a:solidFill>
            <a:srgbClr val="1c948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Cestantes Núcleo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3429000" y="1828800"/>
            <a:ext cx="1674360" cy="68364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Encomendas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6477120" y="2314440"/>
            <a:ext cx="1445760" cy="7599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Produtores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3613320" y="4572000"/>
            <a:ext cx="1217160" cy="759960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00" bIns="144000" anchor="ctr"/>
          <a:p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Entregas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nos núcleos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7132680" y="3780000"/>
            <a:ext cx="1164600" cy="632880"/>
          </a:xfrm>
          <a:prstGeom prst="roundRect">
            <a:avLst>
              <a:gd name="adj" fmla="val 16667"/>
            </a:avLst>
          </a:prstGeom>
          <a:solidFill>
            <a:srgbClr val="948a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Mutirão de Secos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3" name="Shape 296" descr=""/>
          <p:cNvPicPr/>
          <p:nvPr/>
        </p:nvPicPr>
        <p:blipFill>
          <a:blip r:embed="rId1"/>
          <a:stretch/>
        </p:blipFill>
        <p:spPr>
          <a:xfrm>
            <a:off x="1371600" y="6248520"/>
            <a:ext cx="672480" cy="378720"/>
          </a:xfrm>
          <a:prstGeom prst="rect">
            <a:avLst/>
          </a:prstGeom>
          <a:ln>
            <a:noFill/>
          </a:ln>
        </p:spPr>
      </p:pic>
      <p:pic>
        <p:nvPicPr>
          <p:cNvPr id="244" name="Shape 297" descr=""/>
          <p:cNvPicPr/>
          <p:nvPr/>
        </p:nvPicPr>
        <p:blipFill>
          <a:blip r:embed="rId2"/>
          <a:stretch/>
        </p:blipFill>
        <p:spPr>
          <a:xfrm>
            <a:off x="380880" y="3809880"/>
            <a:ext cx="1140840" cy="970920"/>
          </a:xfrm>
          <a:prstGeom prst="rect">
            <a:avLst/>
          </a:prstGeom>
          <a:ln>
            <a:noFill/>
          </a:ln>
        </p:spPr>
      </p:pic>
      <p:pic>
        <p:nvPicPr>
          <p:cNvPr id="245" name="Shape 298" descr=""/>
          <p:cNvPicPr/>
          <p:nvPr/>
        </p:nvPicPr>
        <p:blipFill>
          <a:blip r:embed="rId3"/>
          <a:stretch/>
        </p:blipFill>
        <p:spPr>
          <a:xfrm>
            <a:off x="3505320" y="2590920"/>
            <a:ext cx="1488600" cy="835920"/>
          </a:xfrm>
          <a:prstGeom prst="rect">
            <a:avLst/>
          </a:prstGeom>
          <a:ln>
            <a:noFill/>
          </a:ln>
        </p:spPr>
      </p:pic>
      <p:pic>
        <p:nvPicPr>
          <p:cNvPr id="246" name="Shape 299" descr=""/>
          <p:cNvPicPr/>
          <p:nvPr/>
        </p:nvPicPr>
        <p:blipFill>
          <a:blip r:embed="rId4"/>
          <a:stretch/>
        </p:blipFill>
        <p:spPr>
          <a:xfrm>
            <a:off x="6986520" y="1603440"/>
            <a:ext cx="1279080" cy="709200"/>
          </a:xfrm>
          <a:prstGeom prst="rect">
            <a:avLst/>
          </a:prstGeom>
          <a:ln>
            <a:noFill/>
          </a:ln>
        </p:spPr>
      </p:pic>
      <p:sp>
        <p:nvSpPr>
          <p:cNvPr id="247" name="CustomShape 7"/>
          <p:cNvSpPr/>
          <p:nvPr/>
        </p:nvSpPr>
        <p:spPr>
          <a:xfrm rot="10800000">
            <a:off x="13253400" y="2897280"/>
            <a:ext cx="1369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8"/>
          <p:cNvSpPr/>
          <p:nvPr/>
        </p:nvSpPr>
        <p:spPr>
          <a:xfrm>
            <a:off x="5181480" y="2666880"/>
            <a:ext cx="10645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disponíveis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9"/>
          <p:cNvSpPr/>
          <p:nvPr/>
        </p:nvSpPr>
        <p:spPr>
          <a:xfrm rot="19920000">
            <a:off x="1834200" y="2317680"/>
            <a:ext cx="1031400" cy="27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Pedido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0"/>
          <p:cNvSpPr/>
          <p:nvPr/>
        </p:nvSpPr>
        <p:spPr>
          <a:xfrm rot="16200000">
            <a:off x="4012920" y="3961440"/>
            <a:ext cx="7819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Pedidos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1"/>
          <p:cNvSpPr/>
          <p:nvPr/>
        </p:nvSpPr>
        <p:spPr>
          <a:xfrm>
            <a:off x="4800600" y="2590920"/>
            <a:ext cx="1674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2"/>
          <p:cNvSpPr/>
          <p:nvPr/>
        </p:nvSpPr>
        <p:spPr>
          <a:xfrm>
            <a:off x="5168880" y="2314440"/>
            <a:ext cx="105516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Encomenda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13"/>
          <p:cNvSpPr/>
          <p:nvPr/>
        </p:nvSpPr>
        <p:spPr>
          <a:xfrm>
            <a:off x="2575080" y="6629400"/>
            <a:ext cx="1445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14"/>
          <p:cNvSpPr/>
          <p:nvPr/>
        </p:nvSpPr>
        <p:spPr>
          <a:xfrm>
            <a:off x="2430360" y="6324480"/>
            <a:ext cx="167436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Fluxo de informação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5"/>
          <p:cNvSpPr/>
          <p:nvPr/>
        </p:nvSpPr>
        <p:spPr>
          <a:xfrm>
            <a:off x="6329520" y="6324480"/>
            <a:ext cx="103140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Fluxo físico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6"/>
          <p:cNvSpPr/>
          <p:nvPr/>
        </p:nvSpPr>
        <p:spPr>
          <a:xfrm>
            <a:off x="6248520" y="6553080"/>
            <a:ext cx="1369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pic>
        <p:nvPicPr>
          <p:cNvPr id="257" name="Shape 310" descr=""/>
          <p:cNvPicPr/>
          <p:nvPr/>
        </p:nvPicPr>
        <p:blipFill>
          <a:blip r:embed="rId5"/>
          <a:stretch/>
        </p:blipFill>
        <p:spPr>
          <a:xfrm>
            <a:off x="5105520" y="6248520"/>
            <a:ext cx="823320" cy="455040"/>
          </a:xfrm>
          <a:prstGeom prst="rect">
            <a:avLst/>
          </a:prstGeom>
          <a:ln>
            <a:noFill/>
          </a:ln>
        </p:spPr>
      </p:pic>
      <p:pic>
        <p:nvPicPr>
          <p:cNvPr id="258" name="Shape 311" descr=""/>
          <p:cNvPicPr/>
          <p:nvPr/>
        </p:nvPicPr>
        <p:blipFill>
          <a:blip r:embed="rId6"/>
          <a:stretch/>
        </p:blipFill>
        <p:spPr>
          <a:xfrm>
            <a:off x="5931000" y="4802040"/>
            <a:ext cx="1053360" cy="683640"/>
          </a:xfrm>
          <a:prstGeom prst="rect">
            <a:avLst/>
          </a:prstGeom>
          <a:ln>
            <a:noFill/>
          </a:ln>
        </p:spPr>
      </p:pic>
      <p:sp>
        <p:nvSpPr>
          <p:cNvPr id="259" name="CustomShape 17"/>
          <p:cNvSpPr/>
          <p:nvPr/>
        </p:nvSpPr>
        <p:spPr>
          <a:xfrm rot="10800000">
            <a:off x="11500560" y="5107320"/>
            <a:ext cx="1102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18"/>
          <p:cNvSpPr/>
          <p:nvPr/>
        </p:nvSpPr>
        <p:spPr>
          <a:xfrm>
            <a:off x="1523880" y="4724280"/>
            <a:ext cx="1978920" cy="91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19"/>
          <p:cNvSpPr/>
          <p:nvPr/>
        </p:nvSpPr>
        <p:spPr>
          <a:xfrm rot="1500000">
            <a:off x="1275480" y="4950000"/>
            <a:ext cx="25743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Pagamento de pedidos e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associação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0"/>
          <p:cNvSpPr/>
          <p:nvPr/>
        </p:nvSpPr>
        <p:spPr>
          <a:xfrm>
            <a:off x="3505320" y="5410080"/>
            <a:ext cx="1445760" cy="6073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Responsável Núcleo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1"/>
          <p:cNvSpPr/>
          <p:nvPr/>
        </p:nvSpPr>
        <p:spPr>
          <a:xfrm>
            <a:off x="6095880" y="5486400"/>
            <a:ext cx="1521720" cy="68364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Responsável financeiro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2"/>
          <p:cNvSpPr/>
          <p:nvPr/>
        </p:nvSpPr>
        <p:spPr>
          <a:xfrm flipH="1" rot="10800000">
            <a:off x="11118600" y="8529480"/>
            <a:ext cx="1026720" cy="53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3"/>
          <p:cNvSpPr/>
          <p:nvPr/>
        </p:nvSpPr>
        <p:spPr>
          <a:xfrm>
            <a:off x="7620120" y="5829480"/>
            <a:ext cx="1293120" cy="3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24"/>
          <p:cNvSpPr/>
          <p:nvPr/>
        </p:nvSpPr>
        <p:spPr>
          <a:xfrm rot="10800000">
            <a:off x="8917200" y="21064680"/>
            <a:ext cx="360" cy="304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25"/>
          <p:cNvSpPr/>
          <p:nvPr/>
        </p:nvSpPr>
        <p:spPr>
          <a:xfrm rot="10800000">
            <a:off x="13863600" y="2821320"/>
            <a:ext cx="988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26"/>
          <p:cNvSpPr/>
          <p:nvPr/>
        </p:nvSpPr>
        <p:spPr>
          <a:xfrm rot="16200000">
            <a:off x="8256600" y="4064760"/>
            <a:ext cx="10105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Pagamento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7"/>
          <p:cNvSpPr/>
          <p:nvPr/>
        </p:nvSpPr>
        <p:spPr>
          <a:xfrm>
            <a:off x="4876920" y="5950080"/>
            <a:ext cx="1217160" cy="6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28"/>
          <p:cNvSpPr/>
          <p:nvPr/>
        </p:nvSpPr>
        <p:spPr>
          <a:xfrm rot="19860000">
            <a:off x="4827600" y="5341320"/>
            <a:ext cx="1150200" cy="27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Pagamento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9"/>
          <p:cNvSpPr/>
          <p:nvPr/>
        </p:nvSpPr>
        <p:spPr>
          <a:xfrm flipH="1">
            <a:off x="1674360" y="2438280"/>
            <a:ext cx="1674360" cy="83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30"/>
          <p:cNvSpPr/>
          <p:nvPr/>
        </p:nvSpPr>
        <p:spPr>
          <a:xfrm rot="19920000">
            <a:off x="2082600" y="2550600"/>
            <a:ext cx="10645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disponíveis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1"/>
          <p:cNvSpPr/>
          <p:nvPr/>
        </p:nvSpPr>
        <p:spPr>
          <a:xfrm flipH="1" rot="10800000">
            <a:off x="11727720" y="7538400"/>
            <a:ext cx="1674360" cy="91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32"/>
          <p:cNvSpPr/>
          <p:nvPr/>
        </p:nvSpPr>
        <p:spPr>
          <a:xfrm>
            <a:off x="4206960" y="3429000"/>
            <a:ext cx="13680" cy="114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33"/>
          <p:cNvSpPr/>
          <p:nvPr/>
        </p:nvSpPr>
        <p:spPr>
          <a:xfrm>
            <a:off x="7186680" y="3076560"/>
            <a:ext cx="736200" cy="69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34"/>
          <p:cNvSpPr/>
          <p:nvPr/>
        </p:nvSpPr>
        <p:spPr>
          <a:xfrm>
            <a:off x="5313240" y="3705120"/>
            <a:ext cx="1094760" cy="637560"/>
          </a:xfrm>
          <a:prstGeom prst="roundRect">
            <a:avLst>
              <a:gd name="adj" fmla="val 16667"/>
            </a:avLst>
          </a:prstGeom>
          <a:solidFill>
            <a:srgbClr val="948a5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Feira da Glória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5"/>
          <p:cNvSpPr/>
          <p:nvPr/>
        </p:nvSpPr>
        <p:spPr>
          <a:xfrm rot="10800000">
            <a:off x="13291920" y="8376480"/>
            <a:ext cx="1934640" cy="68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36"/>
          <p:cNvSpPr/>
          <p:nvPr/>
        </p:nvSpPr>
        <p:spPr>
          <a:xfrm flipH="1">
            <a:off x="6170040" y="3076560"/>
            <a:ext cx="1026720" cy="65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37"/>
          <p:cNvSpPr/>
          <p:nvPr/>
        </p:nvSpPr>
        <p:spPr>
          <a:xfrm>
            <a:off x="5638680" y="4344840"/>
            <a:ext cx="683640" cy="57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38"/>
          <p:cNvSpPr/>
          <p:nvPr/>
        </p:nvSpPr>
        <p:spPr>
          <a:xfrm flipH="1">
            <a:off x="6844680" y="4414680"/>
            <a:ext cx="994680" cy="588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accent2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39"/>
          <p:cNvSpPr/>
          <p:nvPr/>
        </p:nvSpPr>
        <p:spPr>
          <a:xfrm rot="19680000">
            <a:off x="6846840" y="4471560"/>
            <a:ext cx="93276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40"/>
          <p:cNvSpPr/>
          <p:nvPr/>
        </p:nvSpPr>
        <p:spPr>
          <a:xfrm rot="2400000">
            <a:off x="5618160" y="4459680"/>
            <a:ext cx="93132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41"/>
          <p:cNvSpPr/>
          <p:nvPr/>
        </p:nvSpPr>
        <p:spPr>
          <a:xfrm>
            <a:off x="4952880" y="4876920"/>
            <a:ext cx="90288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42"/>
          <p:cNvSpPr/>
          <p:nvPr/>
        </p:nvSpPr>
        <p:spPr>
          <a:xfrm rot="1200000">
            <a:off x="2225160" y="4384440"/>
            <a:ext cx="93276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43"/>
          <p:cNvSpPr/>
          <p:nvPr/>
        </p:nvSpPr>
        <p:spPr>
          <a:xfrm rot="2640000">
            <a:off x="7226280" y="3249720"/>
            <a:ext cx="902880" cy="2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44"/>
          <p:cNvSpPr/>
          <p:nvPr/>
        </p:nvSpPr>
        <p:spPr>
          <a:xfrm rot="19500000">
            <a:off x="6094440" y="3223800"/>
            <a:ext cx="90288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45"/>
          <p:cNvSpPr/>
          <p:nvPr/>
        </p:nvSpPr>
        <p:spPr>
          <a:xfrm>
            <a:off x="5275440" y="5761080"/>
            <a:ext cx="3758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R$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46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1 – compras coletivas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60" y="1371600"/>
            <a:ext cx="9141840" cy="58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Os associados garantem o funcionamento da Rede, através das mensalidades: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R$ 80,00 para entregas semanais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R$ 60,00 para entregas quinzenais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R$ 40,00 para entregas mensais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R$ 17,00 para produtores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R$ 15 para entregas mensais de grupos populares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Existe um teto mensal para compras de secos de R$500 por associação (para os grupos populares o teto é de R$150)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compra de frescos não tem limite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3% sobre o consumo para o Fundo da Rede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0" y="-2340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1 – compras coletivas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0" y="938520"/>
            <a:ext cx="9141840" cy="43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associação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345" descr=""/>
          <p:cNvPicPr/>
          <p:nvPr/>
        </p:nvPicPr>
        <p:blipFill>
          <a:blip r:embed="rId1"/>
          <a:stretch/>
        </p:blipFill>
        <p:spPr>
          <a:xfrm>
            <a:off x="1422360" y="1752480"/>
            <a:ext cx="6297120" cy="4722120"/>
          </a:xfrm>
          <a:prstGeom prst="rect">
            <a:avLst/>
          </a:prstGeom>
          <a:ln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1 – compras coletivas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0" y="1197000"/>
            <a:ext cx="9141840" cy="47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Pedidos online desde 2013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76240" y="4975200"/>
            <a:ext cx="7389360" cy="6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Participação voluntária de muitos associados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Local: Casa Anitcha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Rua Sá Viana, 405 - Grajaú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1 – compras coletivas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0" y="1197000"/>
            <a:ext cx="9141840" cy="47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mutirão na véspera da entrega de secos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Picture 2" descr=""/>
          <p:cNvPicPr/>
          <p:nvPr/>
        </p:nvPicPr>
        <p:blipFill>
          <a:blip r:embed="rId1"/>
          <a:stretch/>
        </p:blipFill>
        <p:spPr>
          <a:xfrm>
            <a:off x="-152280" y="2362320"/>
            <a:ext cx="3198240" cy="2611800"/>
          </a:xfrm>
          <a:prstGeom prst="rect">
            <a:avLst/>
          </a:prstGeom>
          <a:ln>
            <a:noFill/>
          </a:ln>
        </p:spPr>
      </p:pic>
      <p:pic>
        <p:nvPicPr>
          <p:cNvPr id="299" name="Picture 3" descr=""/>
          <p:cNvPicPr/>
          <p:nvPr/>
        </p:nvPicPr>
        <p:blipFill>
          <a:blip r:embed="rId2"/>
          <a:stretch/>
        </p:blipFill>
        <p:spPr>
          <a:xfrm>
            <a:off x="3124080" y="2362320"/>
            <a:ext cx="3121920" cy="2570040"/>
          </a:xfrm>
          <a:prstGeom prst="rect">
            <a:avLst/>
          </a:prstGeom>
          <a:ln>
            <a:noFill/>
          </a:ln>
        </p:spPr>
      </p:pic>
      <p:pic>
        <p:nvPicPr>
          <p:cNvPr id="300" name="Picture 4" descr=""/>
          <p:cNvPicPr/>
          <p:nvPr/>
        </p:nvPicPr>
        <p:blipFill>
          <a:blip r:embed="rId3"/>
          <a:stretch/>
        </p:blipFill>
        <p:spPr>
          <a:xfrm>
            <a:off x="6324480" y="2362320"/>
            <a:ext cx="3045960" cy="261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345960" y="3654360"/>
            <a:ext cx="2831400" cy="33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Núcleo Vargem Grande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320760" y="6338880"/>
            <a:ext cx="2685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Núcleo Campo Grande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6151680" y="6338880"/>
            <a:ext cx="2618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Núcleo Niterói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4" name="Shape 253" descr=""/>
          <p:cNvPicPr/>
          <p:nvPr/>
        </p:nvPicPr>
        <p:blipFill>
          <a:blip r:embed="rId1"/>
          <a:srcRect l="0" t="16346" r="0" b="0"/>
          <a:stretch/>
        </p:blipFill>
        <p:spPr>
          <a:xfrm>
            <a:off x="349200" y="1898640"/>
            <a:ext cx="2656800" cy="1666440"/>
          </a:xfrm>
          <a:prstGeom prst="rect">
            <a:avLst/>
          </a:prstGeom>
          <a:ln>
            <a:noFill/>
          </a:ln>
        </p:spPr>
      </p:pic>
      <p:pic>
        <p:nvPicPr>
          <p:cNvPr id="305" name="Shape 254" descr=""/>
          <p:cNvPicPr/>
          <p:nvPr/>
        </p:nvPicPr>
        <p:blipFill>
          <a:blip r:embed="rId2"/>
          <a:srcRect l="6509" t="8134" r="7246" b="0"/>
          <a:stretch/>
        </p:blipFill>
        <p:spPr>
          <a:xfrm>
            <a:off x="6189840" y="1911240"/>
            <a:ext cx="2655360" cy="4318920"/>
          </a:xfrm>
          <a:prstGeom prst="rect">
            <a:avLst/>
          </a:prstGeom>
          <a:ln>
            <a:noFill/>
          </a:ln>
        </p:spPr>
      </p:pic>
      <p:pic>
        <p:nvPicPr>
          <p:cNvPr id="306" name="Shape 255" descr=""/>
          <p:cNvPicPr/>
          <p:nvPr/>
        </p:nvPicPr>
        <p:blipFill>
          <a:blip r:embed="rId3"/>
          <a:srcRect l="0" t="15045" r="0" b="11429"/>
          <a:stretch/>
        </p:blipFill>
        <p:spPr>
          <a:xfrm>
            <a:off x="3089160" y="1911240"/>
            <a:ext cx="3001320" cy="1653480"/>
          </a:xfrm>
          <a:prstGeom prst="rect">
            <a:avLst/>
          </a:prstGeom>
          <a:ln>
            <a:noFill/>
          </a:ln>
        </p:spPr>
      </p:pic>
      <p:sp>
        <p:nvSpPr>
          <p:cNvPr id="307" name="CustomShape 4"/>
          <p:cNvSpPr/>
          <p:nvPr/>
        </p:nvSpPr>
        <p:spPr>
          <a:xfrm>
            <a:off x="3260880" y="3654360"/>
            <a:ext cx="2831400" cy="33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Núcleo Nova Iguaçu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8" name="Shape 257" descr=""/>
          <p:cNvPicPr/>
          <p:nvPr/>
        </p:nvPicPr>
        <p:blipFill>
          <a:blip r:embed="rId4"/>
          <a:stretch/>
        </p:blipFill>
        <p:spPr>
          <a:xfrm>
            <a:off x="320760" y="4211640"/>
            <a:ext cx="2685600" cy="2012400"/>
          </a:xfrm>
          <a:prstGeom prst="rect">
            <a:avLst/>
          </a:prstGeom>
          <a:ln>
            <a:noFill/>
          </a:ln>
        </p:spPr>
      </p:pic>
      <p:sp>
        <p:nvSpPr>
          <p:cNvPr id="309" name="CustomShape 5"/>
          <p:cNvSpPr/>
          <p:nvPr/>
        </p:nvSpPr>
        <p:spPr>
          <a:xfrm>
            <a:off x="3090960" y="6338880"/>
            <a:ext cx="3001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Núcleo Caxias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1 – compras coletivas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7"/>
          <p:cNvSpPr/>
          <p:nvPr/>
        </p:nvSpPr>
        <p:spPr>
          <a:xfrm>
            <a:off x="0" y="838080"/>
            <a:ext cx="9141840" cy="6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Em 18 anos, 10 Núcleos, num total de 230 associados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" descr=""/>
          <p:cNvPicPr/>
          <p:nvPr/>
        </p:nvPicPr>
        <p:blipFill>
          <a:blip r:embed="rId5"/>
          <a:stretch/>
        </p:blipFill>
        <p:spPr>
          <a:xfrm>
            <a:off x="3564000" y="4032000"/>
            <a:ext cx="2230200" cy="223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457200" y="1219320"/>
            <a:ext cx="8227440" cy="490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18828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18828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762120" y="1600200"/>
            <a:ext cx="7617960" cy="479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Visa à sustentação e não ao lucro.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Gera renda no campo e na cidade.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Valoriza o pequeno: a soma dos pequenos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vai fazer a diferença.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É uma compra delimitada: uma vez por semana/quinzenalmente/uma vez por mês.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Os produtos são limitados.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Rumo a popularização  desse consumo com o Programa Campo e Cidade se dando às mãos.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 este tipo de compra conseguimos sair do supermercado.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1 – compras coletivas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0" y="961920"/>
            <a:ext cx="9141840" cy="4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que significa este tipo de compra?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69" descr=""/>
          <p:cNvPicPr/>
          <p:nvPr/>
        </p:nvPicPr>
        <p:blipFill>
          <a:blip r:embed="rId1"/>
          <a:stretch/>
        </p:blipFill>
        <p:spPr>
          <a:xfrm>
            <a:off x="6846840" y="4218120"/>
            <a:ext cx="2599920" cy="1949040"/>
          </a:xfrm>
          <a:prstGeom prst="rect">
            <a:avLst/>
          </a:prstGeom>
          <a:ln>
            <a:noFill/>
          </a:ln>
        </p:spPr>
      </p:pic>
      <p:pic>
        <p:nvPicPr>
          <p:cNvPr id="318" name="Shape 370" descr=""/>
          <p:cNvPicPr/>
          <p:nvPr/>
        </p:nvPicPr>
        <p:blipFill>
          <a:blip r:embed="rId2"/>
          <a:srcRect l="0" t="8886" r="0" b="0"/>
          <a:stretch/>
        </p:blipFill>
        <p:spPr>
          <a:xfrm>
            <a:off x="5176800" y="4226040"/>
            <a:ext cx="1598040" cy="1944000"/>
          </a:xfrm>
          <a:prstGeom prst="rect">
            <a:avLst/>
          </a:prstGeom>
          <a:ln>
            <a:noFill/>
          </a:ln>
        </p:spPr>
      </p:pic>
      <p:pic>
        <p:nvPicPr>
          <p:cNvPr id="319" name="Shape 371" descr=""/>
          <p:cNvPicPr/>
          <p:nvPr/>
        </p:nvPicPr>
        <p:blipFill>
          <a:blip r:embed="rId3"/>
          <a:stretch/>
        </p:blipFill>
        <p:spPr>
          <a:xfrm>
            <a:off x="-304920" y="4218120"/>
            <a:ext cx="2593440" cy="1942560"/>
          </a:xfrm>
          <a:prstGeom prst="rect">
            <a:avLst/>
          </a:prstGeom>
          <a:ln>
            <a:noFill/>
          </a:ln>
        </p:spPr>
      </p:pic>
      <p:pic>
        <p:nvPicPr>
          <p:cNvPr id="320" name="Shape 372" descr=""/>
          <p:cNvPicPr/>
          <p:nvPr/>
        </p:nvPicPr>
        <p:blipFill>
          <a:blip r:embed="rId4"/>
          <a:stretch/>
        </p:blipFill>
        <p:spPr>
          <a:xfrm>
            <a:off x="2359080" y="4226040"/>
            <a:ext cx="2745720" cy="1941120"/>
          </a:xfrm>
          <a:prstGeom prst="rect">
            <a:avLst/>
          </a:prstGeom>
          <a:ln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2 – Interação produtores e consumidores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0" y="1295280"/>
            <a:ext cx="9141840" cy="25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Acompanhamento aos Produtores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Agroturismo e mutirões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Vivências rurais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Participação em feiras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99" descr=""/>
          <p:cNvPicPr/>
          <p:nvPr/>
        </p:nvPicPr>
        <p:blipFill>
          <a:blip r:embed="rId1"/>
          <a:srcRect l="1807" t="814" r="1707" b="42336"/>
          <a:stretch/>
        </p:blipFill>
        <p:spPr>
          <a:xfrm>
            <a:off x="6358680" y="3952800"/>
            <a:ext cx="2478240" cy="1983960"/>
          </a:xfrm>
          <a:prstGeom prst="rect">
            <a:avLst/>
          </a:prstGeom>
          <a:ln>
            <a:noFill/>
          </a:ln>
        </p:spPr>
      </p:pic>
      <p:pic>
        <p:nvPicPr>
          <p:cNvPr id="324" name="Shape 400" descr=""/>
          <p:cNvPicPr/>
          <p:nvPr/>
        </p:nvPicPr>
        <p:blipFill>
          <a:blip r:embed="rId2"/>
          <a:srcRect l="0" t="15254" r="0" b="12393"/>
          <a:stretch/>
        </p:blipFill>
        <p:spPr>
          <a:xfrm>
            <a:off x="2855880" y="3952800"/>
            <a:ext cx="3416760" cy="1988640"/>
          </a:xfrm>
          <a:prstGeom prst="rect">
            <a:avLst/>
          </a:prstGeom>
          <a:ln>
            <a:noFill/>
          </a:ln>
        </p:spPr>
      </p:pic>
      <p:pic>
        <p:nvPicPr>
          <p:cNvPr id="325" name="Shape 401" descr=""/>
          <p:cNvPicPr/>
          <p:nvPr/>
        </p:nvPicPr>
        <p:blipFill>
          <a:blip r:embed="rId3"/>
          <a:stretch/>
        </p:blipFill>
        <p:spPr>
          <a:xfrm>
            <a:off x="304920" y="3952800"/>
            <a:ext cx="2465280" cy="1983960"/>
          </a:xfrm>
          <a:prstGeom prst="rect">
            <a:avLst/>
          </a:prstGeom>
          <a:ln>
            <a:noFill/>
          </a:ln>
        </p:spPr>
      </p:pic>
      <p:sp>
        <p:nvSpPr>
          <p:cNvPr id="326" name="CustomShape 1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3 – Formação e comunicação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789120" y="1447920"/>
            <a:ext cx="7617960" cy="173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Oficinas diversas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Blog de receitas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Material educativo (PPTs)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0" y="4044960"/>
            <a:ext cx="9141840" cy="68364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Um novo consumo acontece: a Rede Ecológica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0" y="1674720"/>
            <a:ext cx="9141840" cy="12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Shape 188" descr=""/>
          <p:cNvPicPr/>
          <p:nvPr/>
        </p:nvPicPr>
        <p:blipFill>
          <a:blip r:embed="rId1"/>
          <a:stretch/>
        </p:blipFill>
        <p:spPr>
          <a:xfrm>
            <a:off x="76320" y="5446800"/>
            <a:ext cx="9141840" cy="148536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0" y="1674720"/>
            <a:ext cx="9141840" cy="193464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r>
              <a:rPr b="1" lang="pt-BR" sz="40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NOVOS CA</a:t>
            </a:r>
            <a:r>
              <a:rPr b="1" lang="pt-BR" sz="40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MINHOS</a:t>
            </a:r>
            <a:r>
              <a:rPr b="1" lang="pt-BR" sz="40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 EDUCAÇÃO,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CONSUMO E</a:t>
            </a: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pt-BR" sz="40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SUSTENTABILIDADE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 thruBlk="true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417" descr=""/>
          <p:cNvPicPr/>
          <p:nvPr/>
        </p:nvPicPr>
        <p:blipFill>
          <a:blip r:embed="rId1"/>
          <a:stretch/>
        </p:blipFill>
        <p:spPr>
          <a:xfrm>
            <a:off x="2533680" y="2081160"/>
            <a:ext cx="4074480" cy="4012560"/>
          </a:xfrm>
          <a:prstGeom prst="rect">
            <a:avLst/>
          </a:prstGeom>
          <a:ln>
            <a:noFill/>
          </a:ln>
        </p:spPr>
      </p:pic>
      <p:sp>
        <p:nvSpPr>
          <p:cNvPr id="329" name="CustomShape 1"/>
          <p:cNvSpPr/>
          <p:nvPr/>
        </p:nvSpPr>
        <p:spPr>
          <a:xfrm>
            <a:off x="647640" y="3925800"/>
            <a:ext cx="7846560" cy="8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2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3 – Formação e comunicação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0" y="1143000"/>
            <a:ext cx="9141840" cy="79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76000" rIns="576000" tIns="45000" bIns="45000"/>
          <a:p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partir das feiras, observou-se o intenso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uso de sacos plásticos, o que levou à campanha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0" y="6172200"/>
            <a:ext cx="9141840" cy="32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5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http://redeecologicario.org/xo/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609480" y="2470680"/>
            <a:ext cx="7922520" cy="33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Sociedade civil e governo têm no CONSEA um espaço institucional para estudar e propor melhorias nas políticas públicas, de modo a realizar o direito fundamental do ser humano à alimentação adequada e saudável.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Existe nos âmbitos federal, estadual e municipal.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Rio de Janeiro, a Rede Ecológica assumiu a presidência do CONSEA-Rio na gestão 2016-2017.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4 – Movimentos Sociais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0" y="1230120"/>
            <a:ext cx="914184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CONSEA - Conselho Nacional de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Segurança Alimentar e Nutricional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0" y="2581200"/>
            <a:ext cx="9141840" cy="19789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2"/>
          <p:cNvSpPr/>
          <p:nvPr/>
        </p:nvSpPr>
        <p:spPr>
          <a:xfrm>
            <a:off x="380880" y="2581200"/>
            <a:ext cx="8303760" cy="19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OS PROJETOS ATUAIS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0" y="1447920"/>
            <a:ext cx="9141840" cy="533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0000" rIns="720000" tIns="91440" bIns="9144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Regionalização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Em 2016 a Rede Ecológica completou 15 anos e iniciou a regionalização para ampliar e autonomizar os núcleos: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Região Serrana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Região da Baixada Fluminense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Niterói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Região Sul/Norte Rio de Janeiro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Região Oeste Rio de Janeiro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Realização de 5 assembleias regionais e uma reunião geral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Em 2017 o núcleo Itaipava torna-se independente,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criando a Rede de Consumo Sumá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Os projetos atuais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Os projetos atuais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0" y="1447920"/>
            <a:ext cx="9141840" cy="533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0000" rIns="720000" tIns="91440" bIns="9144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Programa Campo e Cidade se dando as mãos na Baixada Fluminense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Objetiva fortalecer agricultores agroecológicos na região da Baixada Fluminense e implantar novos coletivos de consumo agroecológico independentes, semeando a experiência da Rede Ecológica.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Parceiros: APAC (Associação de Trabalhares Autônomos da Cidade e do Campo) - A APAC se volta para a confecção de equipamentos agrícolas a partir do reaproveitamento de materiais em estreita associação com o MST estadual.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Parceiros: ASPTA e Escolinha de Agroecologia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Os projetos atuais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0" y="961920"/>
            <a:ext cx="9141840" cy="58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0000" rIns="720000" tIns="91440" bIns="9144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Programa Campo e Cidade se dando as mãos na Baixada Fluminense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Inicia em 2017 diálogos nos municípios de Caxias, São João de Meriti, Belford Roxo e Magé: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Entrevista com agricultores para mapear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realidade e a produção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Vivências rurais  e mutirões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Oficinas de cozinha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Doações financeiras dos associados para o programa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partir de 2017 surgiu o núcleo popular Caxias e, em 2018, o núcleo popular São João de Meriti.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Rede Ecológica apoiou a formação desses núcleos.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57200" y="609480"/>
            <a:ext cx="8227440" cy="551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25560"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Programa Campo e Cidade se dando as mãos na Baixada Fluminense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56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560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Programa criou um fundo rotativo de reserva que apoia as atividades desenvolvidas: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56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Todos os meses há uma coleta, dentro da encomenda de secos, junto aos associados da Rede que garante, atualmente uma média de R$ 350,00 ao mês para o Programa.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457200" y="274680"/>
            <a:ext cx="8227440" cy="17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r>
              <a:rPr b="0" lang="pt-BR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Em 2019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Campanha de Financiamento Coletivo: Aquisição de Veículo para Assentamentos do MST Sul Fluminense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6" name="Imagem 3" descr=""/>
          <p:cNvPicPr/>
          <p:nvPr/>
        </p:nvPicPr>
        <p:blipFill>
          <a:blip r:embed="rId1"/>
          <a:stretch/>
        </p:blipFill>
        <p:spPr>
          <a:xfrm>
            <a:off x="2641680" y="3264120"/>
            <a:ext cx="3836880" cy="262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57200" y="685800"/>
            <a:ext cx="8227440" cy="543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Atingiu-se, em 3 meses, R$ 40.000, 00 para a compra de um veículo climatizado para a cooperativa Alaíde Reis, que congrega 4 assentamentos do MST do sul fluminense. O assentamento Terra Prometida, da Baixada Fluminense também será beneficiado.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0" y="2581200"/>
            <a:ext cx="9141840" cy="19789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2"/>
          <p:cNvSpPr/>
          <p:nvPr/>
        </p:nvSpPr>
        <p:spPr>
          <a:xfrm>
            <a:off x="380880" y="2581200"/>
            <a:ext cx="8303760" cy="19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APRESENTAÇÃO DOS NÚCLEOS DA BAIXADA FLUMINENSE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5" descr=""/>
          <p:cNvPicPr/>
          <p:nvPr/>
        </p:nvPicPr>
        <p:blipFill>
          <a:blip r:embed="rId1"/>
          <a:srcRect l="16807" t="0" r="7591" b="0"/>
          <a:stretch/>
        </p:blipFill>
        <p:spPr>
          <a:xfrm>
            <a:off x="4419720" y="4325760"/>
            <a:ext cx="2055240" cy="1902960"/>
          </a:xfrm>
          <a:prstGeom prst="rect">
            <a:avLst/>
          </a:prstGeom>
          <a:ln>
            <a:noFill/>
          </a:ln>
        </p:spPr>
      </p:pic>
      <p:pic>
        <p:nvPicPr>
          <p:cNvPr id="199" name="Shape 196" descr=""/>
          <p:cNvPicPr/>
          <p:nvPr/>
        </p:nvPicPr>
        <p:blipFill>
          <a:blip r:embed="rId2"/>
          <a:srcRect l="17802" t="0" r="0" b="0"/>
          <a:stretch/>
        </p:blipFill>
        <p:spPr>
          <a:xfrm>
            <a:off x="-76320" y="4325760"/>
            <a:ext cx="2418840" cy="190296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papel dos consumidores / cidadãos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0" y="1295280"/>
            <a:ext cx="9141840" cy="190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0" rIns="1080000" tIns="46800" bIns="46800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Ações possíveis: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Campanhas, ir às ruas, se posicionar na internet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2. Lutar juridicamente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Boicotar produtos que sejam de empresas com cujas práticas ambientais e sociais não concordamos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4. Praticar o consumo diferenciado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Shape 199" descr=""/>
          <p:cNvPicPr/>
          <p:nvPr/>
        </p:nvPicPr>
        <p:blipFill>
          <a:blip r:embed="rId3"/>
          <a:srcRect l="11632" t="0" r="11645" b="0"/>
          <a:stretch/>
        </p:blipFill>
        <p:spPr>
          <a:xfrm>
            <a:off x="2405160" y="4325760"/>
            <a:ext cx="1936080" cy="1920240"/>
          </a:xfrm>
          <a:prstGeom prst="rect">
            <a:avLst/>
          </a:prstGeom>
          <a:ln>
            <a:noFill/>
          </a:ln>
        </p:spPr>
      </p:pic>
      <p:pic>
        <p:nvPicPr>
          <p:cNvPr id="203" name="Shape 194" descr=""/>
          <p:cNvPicPr/>
          <p:nvPr/>
        </p:nvPicPr>
        <p:blipFill>
          <a:blip r:embed="rId4"/>
          <a:srcRect l="4430" t="0" r="7750" b="0"/>
          <a:stretch/>
        </p:blipFill>
        <p:spPr>
          <a:xfrm>
            <a:off x="6546960" y="4325760"/>
            <a:ext cx="2588760" cy="190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2" descr=""/>
          <p:cNvPicPr/>
          <p:nvPr/>
        </p:nvPicPr>
        <p:blipFill>
          <a:blip r:embed="rId1"/>
          <a:srcRect l="12524" t="0" r="12524" b="0"/>
          <a:stretch/>
        </p:blipFill>
        <p:spPr>
          <a:xfrm>
            <a:off x="935640" y="228600"/>
            <a:ext cx="7197840" cy="5397840"/>
          </a:xfrm>
          <a:prstGeom prst="rect">
            <a:avLst/>
          </a:prstGeom>
          <a:ln>
            <a:noFill/>
          </a:ln>
        </p:spPr>
      </p:pic>
      <p:sp>
        <p:nvSpPr>
          <p:cNvPr id="351" name="CustomShape 1"/>
          <p:cNvSpPr/>
          <p:nvPr/>
        </p:nvSpPr>
        <p:spPr>
          <a:xfrm>
            <a:off x="1792440" y="5367240"/>
            <a:ext cx="548424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26440"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6440"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NOVA IGUAÇU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57200" y="1600200"/>
            <a:ext cx="822744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núcleo Nova Iguaçu surgiu em 2014 e tem, atualmente, 17 associados, que pagam uma mensalidade de R$ 40,00.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Desde 2018 compram quinzenalmente de produtores de frescos: uma produtora é associada, a Flora Silva (agricultora do Assentamento Terra Prometida)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1792440" y="4800600"/>
            <a:ext cx="548424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NOVA IGUAÇU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4" name="Espaço Reservado para Imagem 4" descr=""/>
          <p:cNvPicPr/>
          <p:nvPr/>
        </p:nvPicPr>
        <p:blipFill>
          <a:blip r:embed="rId1"/>
          <a:stretch/>
        </p:blipFill>
        <p:spPr>
          <a:xfrm>
            <a:off x="1792440" y="612720"/>
            <a:ext cx="5484240" cy="41126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1792440" y="5367240"/>
            <a:ext cx="5484240" cy="11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26440"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Foto de Flora que abastece o núcleo Nova Iguaçu e encaminha tapiocas para os demais núcleos da Rede Ecológica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1792440" y="4800600"/>
            <a:ext cx="548424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NOVA IGUAÇU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7" name="Espaço Reservado para Imagem 4" descr=""/>
          <p:cNvPicPr/>
          <p:nvPr/>
        </p:nvPicPr>
        <p:blipFill>
          <a:blip r:embed="rId1"/>
          <a:srcRect l="0" t="21896" r="0" b="21896"/>
          <a:stretch/>
        </p:blipFill>
        <p:spPr>
          <a:xfrm>
            <a:off x="1981080" y="228600"/>
            <a:ext cx="4797720" cy="4569840"/>
          </a:xfrm>
          <a:prstGeom prst="rect">
            <a:avLst/>
          </a:prstGeom>
          <a:ln>
            <a:noFill/>
          </a:ln>
        </p:spPr>
      </p:pic>
      <p:sp>
        <p:nvSpPr>
          <p:cNvPr id="358" name="CustomShape 2"/>
          <p:cNvSpPr/>
          <p:nvPr/>
        </p:nvSpPr>
        <p:spPr>
          <a:xfrm>
            <a:off x="1829160" y="5367240"/>
            <a:ext cx="548424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26440"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Foto do produtor João Pimenta (Grupo Serorgânico) que abastece o núcleo Nova Iguaçu e alguns núcleos da Rede Ecológica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1792440" y="4800600"/>
            <a:ext cx="548424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CAXIAS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0" name="Espaço Reservado para Imagem 4" descr=""/>
          <p:cNvPicPr/>
          <p:nvPr/>
        </p:nvPicPr>
        <p:blipFill>
          <a:blip r:embed="rId1"/>
          <a:srcRect l="53" t="0" r="53" b="0"/>
          <a:stretch/>
        </p:blipFill>
        <p:spPr>
          <a:xfrm>
            <a:off x="1792440" y="612720"/>
            <a:ext cx="5484240" cy="4112640"/>
          </a:xfrm>
          <a:prstGeom prst="rect">
            <a:avLst/>
          </a:prstGeom>
          <a:ln>
            <a:noFill/>
          </a:ln>
        </p:spPr>
      </p:pic>
      <p:sp>
        <p:nvSpPr>
          <p:cNvPr id="361" name="CustomShape 2"/>
          <p:cNvSpPr/>
          <p:nvPr/>
        </p:nvSpPr>
        <p:spPr>
          <a:xfrm>
            <a:off x="1584000" y="5367240"/>
            <a:ext cx="583020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26440"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Produtora Suély e consumidoras do Núcleo Caxias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CAXIAS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457200" y="1600200"/>
            <a:ext cx="822744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núcleo Caxias surgiu em 2017 após uma preparação intensa de 3 lideranças preocupadas em formar um grupo popular.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Primeiro resultado do programa Campo e cidade dando as mãos na baixada.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Atualmente tem 11 associados.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m 1" descr=""/>
          <p:cNvPicPr/>
          <p:nvPr/>
        </p:nvPicPr>
        <p:blipFill>
          <a:blip r:embed="rId1"/>
          <a:stretch/>
        </p:blipFill>
        <p:spPr>
          <a:xfrm>
            <a:off x="484920" y="461520"/>
            <a:ext cx="7973280" cy="5314680"/>
          </a:xfrm>
          <a:prstGeom prst="rect">
            <a:avLst/>
          </a:prstGeom>
          <a:ln>
            <a:noFill/>
          </a:ln>
        </p:spPr>
      </p:pic>
      <p:sp>
        <p:nvSpPr>
          <p:cNvPr id="365" name="CustomShape 1"/>
          <p:cNvSpPr/>
          <p:nvPr/>
        </p:nvSpPr>
        <p:spPr>
          <a:xfrm>
            <a:off x="1857960" y="5697720"/>
            <a:ext cx="548424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CAXIAS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1656000" y="6053400"/>
            <a:ext cx="583020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26440"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Sítio da Produtora Suély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CAXIAS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57200" y="1143000"/>
            <a:ext cx="8227440" cy="533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núcleo logo fez um trabalho de busca intensa de produtores de frescos, tendo uma interação estável com uma produtora, que também é associada do núcleo.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Planos de parceria com a feira organizada pelo Assentamento Terra Prometida do MST, em Caxias. Para lá virão produtos do assentamento, previamente encomendadas.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núcleo se organiza também através de um grupo de whatsapp.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560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560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m 1" descr=""/>
          <p:cNvPicPr/>
          <p:nvPr/>
        </p:nvPicPr>
        <p:blipFill>
          <a:blip r:embed="rId1"/>
          <a:stretch/>
        </p:blipFill>
        <p:spPr>
          <a:xfrm>
            <a:off x="945360" y="380880"/>
            <a:ext cx="7189200" cy="611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" descr=""/>
          <p:cNvPicPr/>
          <p:nvPr/>
        </p:nvPicPr>
        <p:blipFill>
          <a:blip r:embed="rId1"/>
          <a:stretch/>
        </p:blipFill>
        <p:spPr>
          <a:xfrm>
            <a:off x="378000" y="576000"/>
            <a:ext cx="8516880" cy="567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0" y="1219320"/>
            <a:ext cx="9141840" cy="517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Ações possíveis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4. Praticar o consumo diferenciado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Nossas compras cotidianas: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quem nossas escolhas beneficiam?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Geram dinheiro, prestígio, poder para quem?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Grandes corporações ou pequenos produtores 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Por que não compramos juntos?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papel dos consumidores / cidadãos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m 1" descr=""/>
          <p:cNvPicPr/>
          <p:nvPr/>
        </p:nvPicPr>
        <p:blipFill>
          <a:blip r:embed="rId1"/>
          <a:stretch/>
        </p:blipFill>
        <p:spPr>
          <a:xfrm>
            <a:off x="1008000" y="245520"/>
            <a:ext cx="6935040" cy="4886640"/>
          </a:xfrm>
          <a:prstGeom prst="rect">
            <a:avLst/>
          </a:prstGeom>
          <a:ln>
            <a:noFill/>
          </a:ln>
        </p:spPr>
      </p:pic>
      <p:sp>
        <p:nvSpPr>
          <p:cNvPr id="372" name="CustomShape 1"/>
          <p:cNvSpPr/>
          <p:nvPr/>
        </p:nvSpPr>
        <p:spPr>
          <a:xfrm>
            <a:off x="1656000" y="5855400"/>
            <a:ext cx="583020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26440"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Criação de galinhas da produtora Suély, que fornece ovos para alguns núcleos da Rede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1858320" y="5338080"/>
            <a:ext cx="548424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CAXIAS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1857960" y="4905720"/>
            <a:ext cx="548424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CAXIAS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1656000" y="5549400"/>
            <a:ext cx="5830200" cy="8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226440"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FAMÍLIA FLOR (Mariana, Richard e Sol)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6440"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Produzem leites vegetais que são oferecidos para alguns núcleos da Rede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" descr=""/>
          <p:cNvPicPr/>
          <p:nvPr/>
        </p:nvPicPr>
        <p:blipFill>
          <a:blip r:embed="rId1"/>
          <a:stretch/>
        </p:blipFill>
        <p:spPr>
          <a:xfrm>
            <a:off x="888480" y="360000"/>
            <a:ext cx="7389720" cy="415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1792440" y="4800600"/>
            <a:ext cx="5484240" cy="16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SÃO JOÃO DE MERITI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2489040" y="152280"/>
            <a:ext cx="4062240" cy="575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SÃO JOÃO DE MERITI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457200" y="1219320"/>
            <a:ext cx="8227440" cy="56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núcleo São João de Meriti iniciou suas atividades em 2018 e, atualmente tem 6 associados.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aproximação aconteceu em 2017, com o suporte dado pela Rede Ecológica ao seu maravilhoso quintal de 2.000m2, onde localiza-se o CAC (Centro de Atividades Comunitárias), uma escola que atende gratuitamente crianças entre 03 e 06 anos.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Houve a reconstrução do muro parcialmente caído, retirada de entulhos, implantação de práticas de compostagem, mutirões para capina e plantio.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agem 1" descr=""/>
          <p:cNvPicPr/>
          <p:nvPr/>
        </p:nvPicPr>
        <p:blipFill>
          <a:blip r:embed="rId1"/>
          <a:stretch/>
        </p:blipFill>
        <p:spPr>
          <a:xfrm>
            <a:off x="152280" y="914400"/>
            <a:ext cx="8853840" cy="498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SÃO JOÃO DE MERITI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457200" y="1600200"/>
            <a:ext cx="8227440" cy="48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Rede Ecológica colabora, ainda, com a interação entre o CAC e os pais das crianças, através de festas com resgate de alimentos saudáveis e gostosos, na luta contra os refrigerantes, biscoitos e demais alimentos processados.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Estímulo ao aproveitamento máximo dos alimentos produzidos no quintal.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NÚCLEO SÃO JOÃO DE MERITI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457200" y="1600200"/>
            <a:ext cx="822744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Tais ações resultam em trabalhos de educação ambiental.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núcleo se organiza também através de um grupo de whatsapp.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Parceria entre os Núcleos Caxias e São João para a compra e busca de frescos.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Necessidades dos Núcleos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457200" y="1295280"/>
            <a:ext cx="8227440" cy="482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Uma a duas pessoas apoiarem a acolhida de cada um dos núcleos.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Uma ou duas pessoas auxiliarem as finanças de cada núcleo, verificando tanto pendências financeiras quanto de participação.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Uma pessoa para apoiar as finanças do Programa Campo e Cidade (acompanhar a conta já existente e ajudar a definir as destinações de dinheiro).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Necessidades dos Núcleos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457200" y="1143000"/>
            <a:ext cx="822744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Uma pessoa para acompanhar o reaproveitamento de embalagens, para reencaminhá-las ao produtor através do espaço onde acontece o mutirão) ou se pode ser destinado localmente.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Uma pessoa para apoiar a organização do mutirão no quintal do CAC.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Uma pessoa para apoiar o mutirão de limpeza na APAC.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Acompanhamento de produtores de frescos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Compromissos dos Associados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457200" y="1600200"/>
            <a:ext cx="8227440" cy="48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Ao associar-se o cestante recebe um cadastro, com seus dados e senha de acesso ao sistema de pedidos da Rede Ecológica, passando a receber a lista de produtos.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Cada associado se compromete a ficar ao menos 6 meses e caso não queira continuar, deve avisar com antecedência e pagar um mês de aviso prévio, no qual ele pode consumir.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11" descr=""/>
          <p:cNvPicPr/>
          <p:nvPr/>
        </p:nvPicPr>
        <p:blipFill>
          <a:blip r:embed="rId1"/>
          <a:stretch/>
        </p:blipFill>
        <p:spPr>
          <a:xfrm>
            <a:off x="2476440" y="2193840"/>
            <a:ext cx="4188960" cy="155988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2476440" y="3718080"/>
            <a:ext cx="418896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Associação de consumidores que surgiu no final dos anos 70 e iniciou compras coletivas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191120" y="4648320"/>
            <a:ext cx="4341240" cy="1064520"/>
          </a:xfrm>
          <a:prstGeom prst="rect">
            <a:avLst/>
          </a:prstGeom>
          <a:solidFill>
            <a:schemeClr val="accent3">
              <a:lumMod val="75000"/>
              <a:alpha val="3960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Publicação do manifesto Comida sem veneno, que resultou em reunião de muitas pessoas para construir soluções.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Shape 214" descr=""/>
          <p:cNvPicPr/>
          <p:nvPr/>
        </p:nvPicPr>
        <p:blipFill>
          <a:blip r:embed="rId2"/>
          <a:srcRect l="0" t="9121" r="5413" b="24103"/>
          <a:stretch/>
        </p:blipFill>
        <p:spPr>
          <a:xfrm>
            <a:off x="609480" y="4648320"/>
            <a:ext cx="2664720" cy="1674360"/>
          </a:xfrm>
          <a:prstGeom prst="rect">
            <a:avLst/>
          </a:prstGeom>
          <a:ln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Rede Ecológica: um pouco de história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0" y="1143000"/>
            <a:ext cx="914184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Nossa preparação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3276720" y="6004080"/>
            <a:ext cx="456984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Ato antinuclear em Angra (início dos anos 80)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Compromissos dos Associados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457200" y="1600200"/>
            <a:ext cx="8227440" cy="452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Pagar em dia seus produtos.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Respeitar os horários de entrega.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Comprometer-se com alguma participação, dentro de suas possibilidades.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2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Ler a carta semanal , que chega pelo whatsapp.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0" y="952560"/>
            <a:ext cx="9141840" cy="33505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419040" y="1035360"/>
            <a:ext cx="8303760" cy="21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SEJA BEM-VINDO!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ESTÁ EM JOGO UMA NOVA CULTURA, DA COOPERAÇÃO NO LUGAR DA COMPETIÇÃO. DA SOLIDARIEDADE E NÃO DO ISOLAMENTO.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6" name="Shape 553" descr=""/>
          <p:cNvPicPr/>
          <p:nvPr/>
        </p:nvPicPr>
        <p:blipFill>
          <a:blip r:embed="rId1"/>
          <a:srcRect l="21665" t="33333" r="23335" b="5554"/>
          <a:stretch/>
        </p:blipFill>
        <p:spPr>
          <a:xfrm>
            <a:off x="2761560" y="3162240"/>
            <a:ext cx="3618720" cy="274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0" y="0"/>
            <a:ext cx="9141840" cy="6784560"/>
          </a:xfrm>
          <a:prstGeom prst="rect">
            <a:avLst/>
          </a:prstGeom>
          <a:solidFill>
            <a:schemeClr val="bg1">
              <a:alpha val="49803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2247840" y="579600"/>
            <a:ext cx="4646160" cy="490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80000"/>
              </a:lnSpc>
            </a:pPr>
            <a:r>
              <a:rPr b="1" lang="pt-BR" sz="1200" spc="-1" strike="noStrike">
                <a:solidFill>
                  <a:srgbClr val="77933c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ELABORAÇÃO DESTA APRESENTAÇÃO NOS ÚLTIMOS 10 ANOS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Andreas Junk – da Alemanha para o núcleo Urca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Bibi Cintrão – núcleo Santa Teresa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Brígida Ruchleimer – núcleo Vargem Grande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David Santiago – núcleo Vila Isabel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Emanuel Khodja – núcleo Santa Teresa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Ernesto Sena – núcleo Urca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Henrique Castro – núcleo Laranjeiras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Isabela Pasini – núcleo Niterói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Ligia Bensadon – núcleo Niterói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Lina Ibañez – núcleo Niterói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Maria Accioly – núcleo Humaitá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Maristela Mirapalheta – núcleo Urca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Mauro Swensson – núcleo Humaitá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Miriam Langenbach – núcleo Urca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Mônica Chiffoleau – núcleo Vargem grande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Paula Carmona – núcleo Urca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Paulo Jansen – núcleo Botafogo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Rosangela Laranja – núcleo Niterói (Ingá)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Thaís Rocha – núcleo Santa Teresa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9" name="Shape 561" descr=""/>
          <p:cNvPicPr/>
          <p:nvPr/>
        </p:nvPicPr>
        <p:blipFill>
          <a:blip r:embed="rId1"/>
          <a:stretch/>
        </p:blipFill>
        <p:spPr>
          <a:xfrm>
            <a:off x="-152280" y="5181480"/>
            <a:ext cx="9294120" cy="1693440"/>
          </a:xfrm>
          <a:prstGeom prst="rect">
            <a:avLst/>
          </a:prstGeom>
          <a:ln>
            <a:noFill/>
          </a:ln>
        </p:spPr>
      </p:pic>
      <p:sp>
        <p:nvSpPr>
          <p:cNvPr id="400" name="CustomShape 3"/>
          <p:cNvSpPr/>
          <p:nvPr/>
        </p:nvSpPr>
        <p:spPr>
          <a:xfrm>
            <a:off x="1943280" y="6477120"/>
            <a:ext cx="5255640" cy="39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www.redeecologicario.org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7391520" y="2709720"/>
            <a:ext cx="4341240" cy="1308960"/>
          </a:xfrm>
          <a:prstGeom prst="rect">
            <a:avLst/>
          </a:prstGeom>
          <a:solidFill>
            <a:schemeClr val="bg1">
              <a:alpha val="3960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Shape 221" descr=""/>
          <p:cNvPicPr/>
          <p:nvPr/>
        </p:nvPicPr>
        <p:blipFill>
          <a:blip r:embed="rId1"/>
          <a:srcRect l="0" t="5657" r="0" b="4591"/>
          <a:stretch/>
        </p:blipFill>
        <p:spPr>
          <a:xfrm>
            <a:off x="2116080" y="2855880"/>
            <a:ext cx="4469760" cy="2664720"/>
          </a:xfrm>
          <a:prstGeom prst="rect">
            <a:avLst/>
          </a:prstGeom>
          <a:ln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7620120" y="4052880"/>
            <a:ext cx="4417560" cy="823320"/>
          </a:xfrm>
          <a:prstGeom prst="rect">
            <a:avLst/>
          </a:prstGeom>
          <a:solidFill>
            <a:schemeClr val="bg1">
              <a:alpha val="49803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3"/>
          <p:cNvSpPr/>
          <p:nvPr/>
        </p:nvSpPr>
        <p:spPr>
          <a:xfrm>
            <a:off x="0" y="0"/>
            <a:ext cx="9141840" cy="95976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Rede Ecológica: um pouco de história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0" y="1143000"/>
            <a:ext cx="914184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Campo e cidade se dão as mãos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0" y="1844640"/>
            <a:ext cx="914184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0" rIns="1080000" tIns="46800" bIns="46800"/>
          <a:p>
            <a:pPr algn="ctr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 contato com o campo ajuda o consumidor urbano a entender o ciclo do alimento e a vida do agricultor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2116080" y="5522760"/>
            <a:ext cx="4469760" cy="94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2001 - início da Rede Ecológica: visita à Trajano de Moraes (RJ), trazendo produtos da agricultora Sebastiana da Silva, assentada (consumidoras: Elizabeth Linhares e Miriam Langenbach , associadas da Coonatura).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0" y="2581200"/>
            <a:ext cx="9141840" cy="19789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419040" y="380880"/>
            <a:ext cx="8303760" cy="7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Princípios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04920" y="1447920"/>
            <a:ext cx="8227440" cy="456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Autogestão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Solidariedade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Justiça e ética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Transparência e diálogo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Adesão à redução de consumo, máxima reutilização de produtos e materiais e minima reciclagem (apenas para composter o lixo orgânico).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Luta pela reforma agrária e valorização da agricultura familiar agroecológica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Picture 2" descr=""/>
          <p:cNvPicPr/>
          <p:nvPr/>
        </p:nvPicPr>
        <p:blipFill>
          <a:blip r:embed="rId1"/>
          <a:stretch/>
        </p:blipFill>
        <p:spPr>
          <a:xfrm>
            <a:off x="6690600" y="5029200"/>
            <a:ext cx="2451240" cy="182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Table 1"/>
          <p:cNvGraphicFramePr/>
          <p:nvPr/>
        </p:nvGraphicFramePr>
        <p:xfrm>
          <a:off x="360" y="0"/>
          <a:ext cx="9143640" cy="695556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61320"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6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Áreas de atuação e comissões da Rede Ecológica 2019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77933c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3001680">
                <a:tc>
                  <a:txBody>
                    <a:bodyPr/>
                    <a:p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b="1" lang="pt-BR" sz="1800" spc="-1" strike="noStrike">
                          <a:solidFill>
                            <a:srgbClr val="77933c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Área 1 - Compras coletivas e funcionamento interno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114480"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Acolhida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114480"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Sistema de pedidos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114480"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Logística: 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recepção de produtos frescos / infraestrutura/ motoristas e equipamentos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/ 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Mutirão</a:t>
                      </a:r>
                      <a:r>
                        <a:rPr b="0" lang="pt-BR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/ </a:t>
                      </a: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Reaproveitamento de embalagens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114480"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Finanças / reestruturação da Rede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r>
                        <a:rPr b="1" lang="pt-BR" sz="1800" spc="-1" strike="noStrike">
                          <a:solidFill>
                            <a:srgbClr val="77933c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Área 2 - Interação com produtores e consumidores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Acompanhamento de produtores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de frescos e secos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Coordenação de acompanhantes de secos e frescos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Controle de qualidade (encaminhamento de reclamações)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Atuação em feiras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Co-gestão produtores-consumidores na Associação da Feira Agroecológica de Campo Grande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Produção de equipamentos agrícolas/infraestrutura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Campanha e gestão de veículo do MST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Finanças do Programa Campo e Cidade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     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80808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92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77933c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Área 3 - Formação e comunicação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Informática / site / Facebook / intranet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Carta semanal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Organização das cartas semanais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PPTs e filmes 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Oficinas de cozinha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Visitas ao Assentamento Tera Prometida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CAC - Educação ambiental e mutirões no quintal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Oficinas educativas na feira agroecológica de Campo Grande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80808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77933c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Área 4 - Movimentos sociais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Consea - Rio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Articulação Plano Popular das Vargens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Arial"/>
                        </a:rPr>
                        <a:t>Rede Carioca de Agricultura Urbana (SPG)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80808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80808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" name="CustomShape 2"/>
          <p:cNvSpPr/>
          <p:nvPr/>
        </p:nvSpPr>
        <p:spPr>
          <a:xfrm>
            <a:off x="3657600" y="2743200"/>
            <a:ext cx="1826640" cy="18266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56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Comissão Gestora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16000" y="685800"/>
            <a:ext cx="5362560" cy="52812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PRODUTORES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6145560" y="685800"/>
            <a:ext cx="2538720" cy="52812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CONSUMIDORES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216000" y="1304640"/>
            <a:ext cx="2633400" cy="52776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FRESCOS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039840" y="1216080"/>
            <a:ext cx="2538720" cy="704520"/>
          </a:xfrm>
          <a:prstGeom prst="roundRect">
            <a:avLst>
              <a:gd name="adj" fmla="val 16667"/>
            </a:avLst>
          </a:prstGeom>
          <a:solidFill>
            <a:srgbClr val="c9614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216000" y="1923120"/>
            <a:ext cx="2633400" cy="4858560"/>
          </a:xfrm>
          <a:prstGeom prst="roundRect">
            <a:avLst>
              <a:gd name="adj" fmla="val 3380"/>
            </a:avLst>
          </a:prstGeom>
          <a:solidFill>
            <a:srgbClr val="f7964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Agroprata – Rio da Prata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Agrovargem – Vargem Grande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Assentamento Terra Prometida - Tinguá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CEM – Vargem Grande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Grupo Raíz Forte - Seropédica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Horta Orgânica - Brejal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Laticínios Bemposta – Três Rios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Pessolini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Quaresmeiras – Duas Barras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SerOrgânico - Seropédica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Sítio Bela Vista - Brejal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Sítio São Sebastião – Magé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6"/>
          <p:cNvSpPr/>
          <p:nvPr/>
        </p:nvSpPr>
        <p:spPr>
          <a:xfrm>
            <a:off x="3039840" y="1980000"/>
            <a:ext cx="2538720" cy="4840200"/>
          </a:xfrm>
          <a:prstGeom prst="roundRect">
            <a:avLst>
              <a:gd name="adj" fmla="val 3778"/>
            </a:avLst>
          </a:prstGeom>
          <a:solidFill>
            <a:srgbClr val="c96145"/>
          </a:solidFill>
          <a:ln>
            <a:noFill/>
          </a:ln>
          <a:effectLst>
            <a:softEdge rad="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Atelier de Gastronomia (RJ)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AECIA (RS)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AMAREA (BA)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APROCAME (MG)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APRUCARE (MG)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BIONATUR (RS)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BIORGA (SC)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Casa da Floresta (SP)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Cogumelos UMAMI (MG)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Conexão Vegana (RJ)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COOFELIZ (MG)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COOPERACRE (AC)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Cooperativa Praia Vermelha (RJ)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Cooperativa Vale Ecológico (RS)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COPAVI (PR)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ECOBIO (RS)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Família Freitas (RJ)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Família Hattori (RS)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Fazenda Serra B. Vista (MG)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RECA (RO)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Topanotti (SC)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Vinícola Cezaro (RS)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Sítio Santa Bárbara (RJ)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Sítio Shadala (RJ)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7"/>
          <p:cNvSpPr/>
          <p:nvPr/>
        </p:nvSpPr>
        <p:spPr>
          <a:xfrm>
            <a:off x="6145560" y="1304640"/>
            <a:ext cx="2538720" cy="527760"/>
          </a:xfrm>
          <a:prstGeom prst="roundRect">
            <a:avLst>
              <a:gd name="adj" fmla="val 16667"/>
            </a:avLst>
          </a:prstGeom>
          <a:solidFill>
            <a:srgbClr val="8459f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NÚCLEOS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8"/>
          <p:cNvSpPr/>
          <p:nvPr/>
        </p:nvSpPr>
        <p:spPr>
          <a:xfrm>
            <a:off x="6145560" y="1923120"/>
            <a:ext cx="2538720" cy="4858560"/>
          </a:xfrm>
          <a:prstGeom prst="roundRect">
            <a:avLst>
              <a:gd name="adj" fmla="val 5111"/>
            </a:avLst>
          </a:prstGeom>
          <a:solidFill>
            <a:srgbClr val="8459f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BOTAFOGO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CAMPO GRANDE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CAXIAS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GRAJAÚ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NITEROÍ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NOVA IGUAÇU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SANTA TERESA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SÃO JOÃO DE MERITI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URCA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VARGEM GRANDE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>
            <a:off x="0" y="0"/>
            <a:ext cx="9141840" cy="68364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108000" anchor="b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5b8b4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Área 1 – compras coletivas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Application>LibreOffice/5.3.0.3$Windows_x86 LibreOffice_project/7074905676c47b82bbcfbea1aeefc84afe1c50e1</Application>
  <Words>1565</Words>
  <Paragraphs>320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2019-06-30T19:35:03Z</dcterms:modified>
  <cp:revision>109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50</vt:i4>
  </property>
</Properties>
</file>